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70"/>
    <p:restoredTop sz="67857"/>
  </p:normalViewPr>
  <p:slideViewPr>
    <p:cSldViewPr snapToGrid="0" snapToObjects="1">
      <p:cViewPr varScale="1">
        <p:scale>
          <a:sx n="79" d="100"/>
          <a:sy n="79" d="100"/>
        </p:scale>
        <p:origin x="20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4" d="100"/>
          <a:sy n="104" d="100"/>
        </p:scale>
        <p:origin x="300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6230784-2357-DC4D-8F9A-1A78E536E9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2BCEAEC-E9B0-3741-A663-08DF75A3DFF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F21477-5F7F-5540-B982-924DBD2F9A47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8A636C8-DEED-B64A-AAAE-CBA853F4C5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7C927A0-B62D-FF4D-BB16-9A25F53971F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FE71A-14CB-7741-97E1-2E2E099A199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665946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A8234-9F36-124C-8EDD-B104B249B1A0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1DC91-A644-F649-AFF0-982779CD620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99029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err="1"/>
              <a:t>Presentacion</a:t>
            </a:r>
            <a:endParaRPr lang="es-ES_tradnl" dirty="0"/>
          </a:p>
          <a:p>
            <a:endParaRPr lang="es-ES_tradnl" dirty="0"/>
          </a:p>
          <a:p>
            <a:r>
              <a:rPr lang="es-ES_tradnl" dirty="0" err="1"/>
              <a:t>FuriousCode</a:t>
            </a:r>
            <a:endParaRPr lang="es-ES_tradnl" dirty="0"/>
          </a:p>
          <a:p>
            <a:endParaRPr lang="es-ES_tradnl" dirty="0"/>
          </a:p>
          <a:p>
            <a:r>
              <a:rPr lang="es-ES_tradnl" dirty="0"/>
              <a:t>NOMBRE DE LOS 2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1DC91-A644-F649-AFF0-982779CD620D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90253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Planteamiento del problema</a:t>
            </a:r>
          </a:p>
          <a:p>
            <a:r>
              <a:rPr lang="es-ES_tradnl" dirty="0"/>
              <a:t>	-Colas excesivas cuando la mayoría son solo para </a:t>
            </a:r>
            <a:r>
              <a:rPr lang="es-ES_tradnl" dirty="0" err="1"/>
              <a:t>menus</a:t>
            </a:r>
            <a:endParaRPr lang="es-ES_tradnl" dirty="0"/>
          </a:p>
          <a:p>
            <a:r>
              <a:rPr lang="es-ES_tradnl" dirty="0"/>
              <a:t>	-solo 3 maquinas par toda la escuela</a:t>
            </a:r>
          </a:p>
          <a:p>
            <a:r>
              <a:rPr lang="es-ES_tradnl" dirty="0"/>
              <a:t>	-No se puede pagar con tarjeta en las maquinas de tickets</a:t>
            </a:r>
          </a:p>
          <a:p>
            <a:r>
              <a:rPr lang="es-ES_tradnl" dirty="0"/>
              <a:t>	-Problemas por tener que pagar en efectivo en las maquinas de tickets</a:t>
            </a:r>
          </a:p>
          <a:p>
            <a:endParaRPr lang="es-ES_tradnl" dirty="0"/>
          </a:p>
          <a:p>
            <a:r>
              <a:rPr lang="es-ES_tradnl" dirty="0"/>
              <a:t>Añadir </a:t>
            </a:r>
            <a:r>
              <a:rPr lang="es-ES_tradnl" dirty="0" err="1"/>
              <a:t>estadistcas</a:t>
            </a:r>
            <a:r>
              <a:rPr lang="es-ES_tradnl" dirty="0"/>
              <a:t> para quedar guay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1DC91-A644-F649-AFF0-982779CD620D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82658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  <a:p>
            <a:endParaRPr lang="es-ES_tradnl" dirty="0"/>
          </a:p>
          <a:p>
            <a:r>
              <a:rPr lang="es-ES_tradnl" dirty="0"/>
              <a:t>Contar la parte técnica del proyecto</a:t>
            </a:r>
          </a:p>
          <a:p>
            <a:endParaRPr lang="es-ES_tradnl" dirty="0"/>
          </a:p>
          <a:p>
            <a:r>
              <a:rPr lang="es-ES_tradnl" dirty="0"/>
              <a:t>Inicialmente app de iOS, permite una maquetación directa</a:t>
            </a:r>
          </a:p>
          <a:p>
            <a:endParaRPr lang="es-ES_tradnl" dirty="0"/>
          </a:p>
          <a:p>
            <a:r>
              <a:rPr lang="es-ES_tradnl" dirty="0" err="1"/>
              <a:t>Integracion</a:t>
            </a:r>
            <a:r>
              <a:rPr lang="es-ES_tradnl" dirty="0"/>
              <a:t> de la funcional de </a:t>
            </a:r>
            <a:r>
              <a:rPr lang="es-ES_tradnl" dirty="0" err="1"/>
              <a:t>paypal</a:t>
            </a:r>
            <a:r>
              <a:rPr lang="es-ES_tradnl" dirty="0"/>
              <a:t> para pagos directos la plataforma de </a:t>
            </a:r>
            <a:r>
              <a:rPr lang="es-ES_tradnl" dirty="0" err="1"/>
              <a:t>paypal</a:t>
            </a:r>
            <a:r>
              <a:rPr lang="es-ES_tradnl" dirty="0"/>
              <a:t>, usamos su plataforma de pago</a:t>
            </a:r>
          </a:p>
          <a:p>
            <a:endParaRPr lang="es-ES_tradnl" dirty="0"/>
          </a:p>
          <a:p>
            <a:r>
              <a:rPr lang="es-ES_tradnl" dirty="0"/>
              <a:t>Por tanto usamos la plataforma de </a:t>
            </a:r>
            <a:r>
              <a:rPr lang="es-ES_tradnl" dirty="0" err="1"/>
              <a:t>paypal</a:t>
            </a:r>
            <a:r>
              <a:rPr lang="es-ES_tradnl" dirty="0"/>
              <a:t> como pasarela de pago entre alumnos y cafetería</a:t>
            </a:r>
          </a:p>
          <a:p>
            <a:endParaRPr lang="es-ES_tradnl" dirty="0"/>
          </a:p>
          <a:p>
            <a:r>
              <a:rPr lang="es-ES_tradnl" dirty="0"/>
              <a:t>La aplicación tiene seguridad para que no se pueda falsear los pagos.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1DC91-A644-F649-AFF0-982779CD620D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72570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-Alumnos</a:t>
            </a:r>
          </a:p>
          <a:p>
            <a:r>
              <a:rPr lang="es-ES_tradnl" dirty="0"/>
              <a:t>	-Con nuestra aplicación directamente vas a recoger el menú, no hay cola para sacar ticket</a:t>
            </a:r>
          </a:p>
          <a:p>
            <a:r>
              <a:rPr lang="es-ES_tradnl" dirty="0"/>
              <a:t>	-Ahorras tiempo de pagos en efectivo</a:t>
            </a:r>
          </a:p>
          <a:p>
            <a:endParaRPr lang="es-ES_tradnl" dirty="0"/>
          </a:p>
          <a:p>
            <a:r>
              <a:rPr lang="es-ES_tradnl" dirty="0"/>
              <a:t>-</a:t>
            </a:r>
            <a:r>
              <a:rPr lang="es-ES_tradnl" dirty="0" err="1"/>
              <a:t>Cafeteria</a:t>
            </a:r>
            <a:r>
              <a:rPr lang="es-ES_tradnl" dirty="0"/>
              <a:t>  </a:t>
            </a:r>
            <a:r>
              <a:rPr lang="es-ES_tradnl" b="1" dirty="0"/>
              <a:t>comentar en ahorro de </a:t>
            </a:r>
            <a:r>
              <a:rPr lang="es-ES_tradnl" b="1" dirty="0" err="1"/>
              <a:t>recursoa</a:t>
            </a:r>
            <a:r>
              <a:rPr lang="es-ES_tradnl" b="1" dirty="0"/>
              <a:t> </a:t>
            </a:r>
            <a:r>
              <a:rPr lang="es-ES_tradnl" b="1" dirty="0" err="1"/>
              <a:t>mteriales</a:t>
            </a:r>
            <a:r>
              <a:rPr lang="es-ES_tradnl" b="1" dirty="0"/>
              <a:t> y humanos</a:t>
            </a:r>
            <a:endParaRPr lang="es-ES_tradnl" dirty="0"/>
          </a:p>
          <a:p>
            <a:r>
              <a:rPr lang="es-ES_tradnl" dirty="0"/>
              <a:t>	-ahorra en reparaciones de las maquinas, se disminuye el uso</a:t>
            </a:r>
          </a:p>
          <a:p>
            <a:r>
              <a:rPr lang="es-ES_tradnl" dirty="0"/>
              <a:t>	-ahorro en papel y tinta</a:t>
            </a:r>
          </a:p>
          <a:p>
            <a:r>
              <a:rPr lang="es-ES_tradnl" dirty="0"/>
              <a:t>	-ahorro en tiempo por tener que poner dinero para que la maquina de cambio</a:t>
            </a:r>
          </a:p>
          <a:p>
            <a:r>
              <a:rPr lang="es-ES_tradnl" dirty="0"/>
              <a:t>	-ahorra tiempo cuando los camareros te cobran menú con tarjeta</a:t>
            </a:r>
          </a:p>
          <a:p>
            <a:endParaRPr lang="es-ES_tradnl" dirty="0"/>
          </a:p>
          <a:p>
            <a:r>
              <a:rPr lang="es-ES_tradnl" dirty="0"/>
              <a:t>Inventamos estadísticas para quedar guay</a:t>
            </a:r>
          </a:p>
          <a:p>
            <a:endParaRPr lang="es-ES_tradnl" dirty="0"/>
          </a:p>
          <a:p>
            <a:endParaRPr lang="es-ES_tradnl" dirty="0"/>
          </a:p>
          <a:p>
            <a:r>
              <a:rPr lang="es-ES_tradnl" dirty="0"/>
              <a:t>-Aplicación que mantenimiento es mucho mas barato que las maquinas</a:t>
            </a:r>
          </a:p>
          <a:p>
            <a:endParaRPr lang="es-ES_tradnl" dirty="0"/>
          </a:p>
          <a:p>
            <a:r>
              <a:rPr lang="es-ES_tradnl" dirty="0"/>
              <a:t>-Escalable y llegar a eliminar los tickets físicos</a:t>
            </a:r>
          </a:p>
          <a:p>
            <a:endParaRPr lang="es-ES_tradnl" dirty="0"/>
          </a:p>
          <a:p>
            <a:r>
              <a:rPr lang="es-ES_tradnl" dirty="0"/>
              <a:t>Gastos del proyecto. Tabla de material usado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1DC91-A644-F649-AFF0-982779CD620D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803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Demos en directo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1DC91-A644-F649-AFF0-982779CD620D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28147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Impacto en las colas de la cafetería y en la gestión de accesos a la </a:t>
            </a:r>
            <a:r>
              <a:rPr lang="es-ES_tradnl" dirty="0" err="1"/>
              <a:t>caferteria</a:t>
            </a:r>
            <a:endParaRPr lang="es-ES_tradnl" dirty="0"/>
          </a:p>
          <a:p>
            <a:endParaRPr lang="es-ES_tradnl" dirty="0"/>
          </a:p>
          <a:p>
            <a:r>
              <a:rPr lang="es-ES_tradnl" dirty="0"/>
              <a:t>Impacto sobre el tiempo de los alumnos para comer</a:t>
            </a:r>
          </a:p>
          <a:p>
            <a:endParaRPr lang="es-ES_tradnl" dirty="0"/>
          </a:p>
          <a:p>
            <a:r>
              <a:rPr lang="es-ES_tradnl" dirty="0"/>
              <a:t>Impacto sobre los métodos de pago</a:t>
            </a:r>
          </a:p>
          <a:p>
            <a:endParaRPr lang="es-ES_tradnl" dirty="0"/>
          </a:p>
          <a:p>
            <a:r>
              <a:rPr lang="es-ES_tradnl" dirty="0"/>
              <a:t>Ampliar carta de la aplicación con un servidor que de las comandas a al personal de cocina </a:t>
            </a: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1DC91-A644-F649-AFF0-982779CD620D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98568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2567C4-8BE4-584B-B461-BB80E1DC2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684D58D-234E-A94E-ADD7-CC302C57F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C4B6DB-FA45-AF4E-8006-D4A870429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CAC5D2-B659-FB44-905C-8C0C754B0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15E381-9469-C34F-9970-32640860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13968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FA043B-FBBA-6C4E-9C7A-A4DD77F8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47636E5-4A75-114F-B832-56908DE186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B28A07-CD84-0442-A498-CE4FACB68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1BD143D-30E2-6D4F-9B2C-289822477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E025AB-33CB-924A-ADF2-61D791E1C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67093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B09CA56-2C44-224C-A620-50E0725DD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9C7DC8D-9EA1-564E-A686-C9C47E6CA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54FCF4-235A-8043-9CB2-CE4B94580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67A965-780B-1748-B07A-3F4B9F321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BC52FA-08A3-2546-9C24-8017CE12D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20960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218116-FA83-FC4B-A3D8-31BAD26BE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FE435D-DB68-E348-8CE2-925CB994F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AB64F8-0433-6D4F-8A8B-CE102A532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A60FAA-0F33-624B-990C-491A6CEFD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CF3E58-1B59-BB4B-92EC-E0CF2557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71361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6F5ED1-6DCC-134A-82F6-74F38DAD5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E7B5862-12C9-074F-86BB-C58E17865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625959-4F6B-8542-9EC7-0BBF2D7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9C2375-9339-5D46-8D70-0FA543BE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7237D1-D0E8-B841-9F12-358C33A8A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96704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624E48-35C7-EC4A-9352-1EC79EB04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FEBCC8-57AC-8040-869E-C624A26401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9701917-3E15-864A-B5FF-94330F65A1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3A15990-722E-0244-AB36-12BEDEB8C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6EDA757-CF67-1240-9E6B-B901444CC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1454F8A-487A-394A-B613-B9E754408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27126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15E29F-51B0-0C4A-9811-75472D2A9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EC28494-2F33-0D49-8F3B-2D5D98709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84474E0-4148-AD45-A714-BA7B16A8F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3D1138-F69E-4F4B-8F84-1FE7CD7805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090CA1-62D0-E844-A1E3-BC30535BC5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AC7B3B6-5FBE-1440-9EF0-4AEB41453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E22F881-0A11-4841-A2F2-8E63D27BE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ADF9F40-0F9A-7643-8ECD-652CEC8F2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1557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8E99B-AC35-6F4E-A766-1C8A81C67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A7ADB1A-0A8E-9A41-BDE7-C4457C008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9A64DCE-11E9-C54F-940E-167DB64E4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70AADA2-3C9D-5845-B8F2-12711BDCE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8828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E4A065F-40C2-5D40-A344-F21A4B331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364161F-0C52-2040-A922-1A239ECB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F58CDB4-5FFC-D442-B38E-A572D9329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93696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59A72-DE55-9E41-9AA7-A415BC61B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1AC685-1347-284A-BBF1-CE36B4E73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FEFE99-4240-F64D-9F65-F90B469DF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46F138B-25BA-1146-900F-913F3DE35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BF088A6-F533-094B-BFFC-4BE94BC77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153D566-236F-BA4A-9872-1664660BA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67150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F13B29-B982-B54E-AAA4-9632E93FD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4F1902-B9F5-834E-8F02-FC1514FF0C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CA9189A-81FB-F542-9D18-27CEC4D3C0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329CFE7-0AA0-F640-8E4D-67B52027E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1AB4BAE-1ED1-1E41-82FF-BBF4D8930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9F81BCA-6BB0-864C-9FB0-DCD5DFD4E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28613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2DF1126-4BCB-7141-84B8-3129BD0CD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17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ES_tradn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B334ED8-F757-DE44-9232-8E312A3A5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686049"/>
            <a:ext cx="10515600" cy="3490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 dirty="0"/>
              <a:t>Editar los estilos de texto del patrón
Segundo nivel
Tercer nivel
Cuarto nivel
Quinto nivel</a:t>
            </a:r>
            <a:endParaRPr lang="es-ES_tradnl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79FB42-C2FE-D249-B506-089D2ECE15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A8172-5AF2-974A-97D6-68A3031231FB}" type="datetimeFigureOut">
              <a:rPr lang="es-ES_tradnl" smtClean="0"/>
              <a:t>23/10/18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D45D7E-DE8F-6F49-B7ED-BB99FB3D39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_tradnl" dirty="0" err="1"/>
              <a:t>Furious</a:t>
            </a:r>
            <a:r>
              <a:rPr lang="es-ES_tradnl" dirty="0"/>
              <a:t> </a:t>
            </a:r>
            <a:r>
              <a:rPr lang="es-ES_tradnl" dirty="0" err="1"/>
              <a:t>Code</a:t>
            </a:r>
            <a:r>
              <a:rPr lang="es-ES_tradnl" dirty="0"/>
              <a:t> – Teleco Emprende 2018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9BF532-E76F-C94D-BEB3-AF9240CB03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F49C7-B781-D04A-BE15-60975C02141D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8D6A74D-9BB0-1D4B-9284-ACCC51B62F9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229850" y="216379"/>
            <a:ext cx="1580198" cy="790099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2D9D1EC-D7BE-2643-81B4-B9F95A295DA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20039" y="330200"/>
            <a:ext cx="1523049" cy="475278"/>
          </a:xfrm>
          <a:prstGeom prst="rect">
            <a:avLst/>
          </a:prstGeom>
        </p:spPr>
      </p:pic>
      <p:sp>
        <p:nvSpPr>
          <p:cNvPr id="9" name="Anillo 8">
            <a:extLst>
              <a:ext uri="{FF2B5EF4-FFF2-40B4-BE49-F238E27FC236}">
                <a16:creationId xmlns:a16="http://schemas.microsoft.com/office/drawing/2014/main" id="{A4BD3F5F-051C-3849-B116-3271D9066DE3}"/>
              </a:ext>
            </a:extLst>
          </p:cNvPr>
          <p:cNvSpPr/>
          <p:nvPr userDrawn="1"/>
        </p:nvSpPr>
        <p:spPr>
          <a:xfrm>
            <a:off x="9504299" y="-854598"/>
            <a:ext cx="3031300" cy="2141951"/>
          </a:xfrm>
          <a:prstGeom prst="donut">
            <a:avLst>
              <a:gd name="adj" fmla="val 659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sp>
        <p:nvSpPr>
          <p:cNvPr id="10" name="Anillo 9">
            <a:extLst>
              <a:ext uri="{FF2B5EF4-FFF2-40B4-BE49-F238E27FC236}">
                <a16:creationId xmlns:a16="http://schemas.microsoft.com/office/drawing/2014/main" id="{0334364D-C2C0-724B-BADC-CD21F4D01756}"/>
              </a:ext>
            </a:extLst>
          </p:cNvPr>
          <p:cNvSpPr/>
          <p:nvPr userDrawn="1"/>
        </p:nvSpPr>
        <p:spPr>
          <a:xfrm>
            <a:off x="-434087" y="-854597"/>
            <a:ext cx="3031300" cy="2141951"/>
          </a:xfrm>
          <a:prstGeom prst="donut">
            <a:avLst>
              <a:gd name="adj" fmla="val 65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4B67E771-F192-6846-B654-B726FD41F53A}"/>
              </a:ext>
            </a:extLst>
          </p:cNvPr>
          <p:cNvCxnSpPr>
            <a:cxnSpLocks/>
          </p:cNvCxnSpPr>
          <p:nvPr userDrawn="1"/>
        </p:nvCxnSpPr>
        <p:spPr>
          <a:xfrm>
            <a:off x="0" y="6176962"/>
            <a:ext cx="12192000" cy="0"/>
          </a:xfrm>
          <a:prstGeom prst="line">
            <a:avLst/>
          </a:prstGeom>
          <a:ln w="190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2575E5C-6FBE-3940-85C5-F7D4AD892CDE}"/>
              </a:ext>
            </a:extLst>
          </p:cNvPr>
          <p:cNvSpPr txBox="1"/>
          <p:nvPr userDrawn="1"/>
        </p:nvSpPr>
        <p:spPr>
          <a:xfrm>
            <a:off x="3927613" y="6352143"/>
            <a:ext cx="4336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dirty="0" err="1"/>
              <a:t>Furious</a:t>
            </a:r>
            <a:r>
              <a:rPr lang="es-ES_tradnl" dirty="0"/>
              <a:t> </a:t>
            </a:r>
            <a:r>
              <a:rPr lang="es-ES_tradnl" dirty="0" err="1"/>
              <a:t>Code</a:t>
            </a:r>
            <a:r>
              <a:rPr lang="es-ES_tradnl" dirty="0"/>
              <a:t> – Teleco Emprende 2018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1037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0DCB58-94BD-EC41-9BB3-F3CF16EB0F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575808"/>
            <a:ext cx="9144000" cy="2387600"/>
          </a:xfrm>
        </p:spPr>
        <p:txBody>
          <a:bodyPr/>
          <a:lstStyle/>
          <a:p>
            <a:r>
              <a:rPr lang="es-ES_tradnl" b="1" dirty="0"/>
              <a:t>Teleco Emprende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55E15B-78DC-954B-8263-33593FAD05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2138"/>
            <a:ext cx="9144000" cy="1655762"/>
          </a:xfrm>
        </p:spPr>
        <p:txBody>
          <a:bodyPr/>
          <a:lstStyle/>
          <a:p>
            <a:r>
              <a:rPr lang="es-ES_tradnl" dirty="0" err="1"/>
              <a:t>FuriousCode</a:t>
            </a:r>
            <a:endParaRPr lang="es-ES_tradnl" dirty="0"/>
          </a:p>
          <a:p>
            <a:r>
              <a:rPr lang="es-ES_tradnl" dirty="0"/>
              <a:t>Mario González López – David Higuera </a:t>
            </a:r>
            <a:r>
              <a:rPr lang="es-ES_tradnl" dirty="0" err="1"/>
              <a:t>Ferrez</a:t>
            </a:r>
            <a:endParaRPr lang="es-ES_tradnl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3926722-819D-B445-9EB7-982E6BCC5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0807" y="1291772"/>
            <a:ext cx="3630386" cy="363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848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0F309A-53DD-BD4D-BBF4-F6FCFE7E4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65" y="1147254"/>
            <a:ext cx="11777870" cy="1287142"/>
          </a:xfrm>
        </p:spPr>
        <p:txBody>
          <a:bodyPr>
            <a:normAutofit/>
          </a:bodyPr>
          <a:lstStyle/>
          <a:p>
            <a:pPr algn="ctr"/>
            <a:r>
              <a:rPr lang="es-ES_tradnl" sz="4000" b="1" dirty="0"/>
              <a:t>Planteamiento del problema de Cafetería - Publicaciones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2F16BDD5-75A5-5842-A84A-5D5D9296D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4575" y="2084532"/>
            <a:ext cx="6400524" cy="2164372"/>
          </a:xfr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70DD5CE-BD28-D74B-B33F-0F4B8E523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1707" y="2565400"/>
            <a:ext cx="4688585" cy="94751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C1E14058-CBAF-5A47-B3C4-3526A566DE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3600" y="4783195"/>
            <a:ext cx="7924800" cy="73660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59A5AD7-4184-0547-AF52-83F98B0DD2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0929" y="4765924"/>
            <a:ext cx="4579363" cy="84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946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A310DA-5D90-324F-AAEF-8979E98DD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0734"/>
            <a:ext cx="10515600" cy="3490913"/>
          </a:xfrm>
        </p:spPr>
        <p:txBody>
          <a:bodyPr>
            <a:normAutofit/>
          </a:bodyPr>
          <a:lstStyle/>
          <a:p>
            <a:r>
              <a:rPr lang="es-ES_tradnl" sz="2400" dirty="0"/>
              <a:t>El desarrollo inicial se ha realizado para sistemas iOS</a:t>
            </a:r>
          </a:p>
          <a:p>
            <a:pPr lvl="1"/>
            <a:r>
              <a:rPr lang="es-ES_tradnl" sz="2000" dirty="0"/>
              <a:t>Los usuarios tienen mayor tendencia a los pagos online </a:t>
            </a:r>
          </a:p>
          <a:p>
            <a:pPr lvl="1"/>
            <a:r>
              <a:rPr lang="es-ES_tradnl" sz="2000" dirty="0"/>
              <a:t>La App Store ofrece una mayor integridad a las aplicaciones</a:t>
            </a:r>
          </a:p>
          <a:p>
            <a:pPr lvl="1"/>
            <a:endParaRPr lang="es-ES_tradnl" sz="2000" dirty="0"/>
          </a:p>
          <a:p>
            <a:pPr lvl="1"/>
            <a:endParaRPr lang="es-ES_tradnl" sz="2000" dirty="0"/>
          </a:p>
          <a:p>
            <a:pPr lvl="1"/>
            <a:endParaRPr lang="es-ES_tradnl" sz="2000" dirty="0"/>
          </a:p>
          <a:p>
            <a:r>
              <a:rPr lang="es-ES_tradnl" sz="2400" dirty="0"/>
              <a:t>Hemos usado la pasarela de pago de </a:t>
            </a:r>
            <a:r>
              <a:rPr lang="es-ES_tradnl" sz="2400" dirty="0" err="1"/>
              <a:t>PayPal.me</a:t>
            </a:r>
            <a:r>
              <a:rPr lang="es-ES_tradnl" sz="2400" dirty="0"/>
              <a:t> </a:t>
            </a:r>
          </a:p>
          <a:p>
            <a:pPr lvl="1"/>
            <a:r>
              <a:rPr lang="es-ES_tradnl" sz="2000" dirty="0"/>
              <a:t>Por ser un sistema seguro y con gran numero de usuarios registrados</a:t>
            </a:r>
          </a:p>
          <a:p>
            <a:pPr lvl="1"/>
            <a:r>
              <a:rPr lang="es-ES_tradnl" sz="2000" dirty="0"/>
              <a:t>Facilidad de transacciones y de alta de nuevos usuarios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A7D892C-4E33-4C45-92DD-12B9E8E96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458" y="4519313"/>
            <a:ext cx="1576719" cy="101610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D403610-E327-9A46-986F-5E9846193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864" y="1874679"/>
            <a:ext cx="1008000" cy="1008000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4AC6B730-675C-A34A-B283-3428406113EE}"/>
              </a:ext>
            </a:extLst>
          </p:cNvPr>
          <p:cNvSpPr txBox="1">
            <a:spLocks/>
          </p:cNvSpPr>
          <p:nvPr/>
        </p:nvSpPr>
        <p:spPr>
          <a:xfrm>
            <a:off x="838200" y="1160507"/>
            <a:ext cx="10515600" cy="1287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_tradnl" sz="4000" b="1" dirty="0"/>
              <a:t>¿Que tecnologías hemos usado?</a:t>
            </a:r>
          </a:p>
        </p:txBody>
      </p:sp>
      <p:pic>
        <p:nvPicPr>
          <p:cNvPr id="1026" name="Picture 2" descr="Resultado de imagen de swift ios png">
            <a:extLst>
              <a:ext uri="{FF2B5EF4-FFF2-40B4-BE49-F238E27FC236}">
                <a16:creationId xmlns:a16="http://schemas.microsoft.com/office/drawing/2014/main" id="{FC77099A-2CE4-8146-BF1F-767A5DA7AD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2" t="12678" r="3152" b="14589"/>
          <a:stretch/>
        </p:blipFill>
        <p:spPr bwMode="auto">
          <a:xfrm>
            <a:off x="9273353" y="3001454"/>
            <a:ext cx="2584173" cy="797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945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89401A-9573-6B4E-BAB9-F9F911E6B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_tradnl" sz="4000" b="1" dirty="0"/>
              <a:t>Viabilidad Económica - Costes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8B911C-61C8-3843-A66D-2CFBCE59B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2277"/>
            <a:ext cx="10515600" cy="3864686"/>
          </a:xfrm>
        </p:spPr>
        <p:txBody>
          <a:bodyPr>
            <a:normAutofit/>
          </a:bodyPr>
          <a:lstStyle/>
          <a:p>
            <a:r>
              <a:rPr lang="es-ES_tradnl" sz="2400" dirty="0"/>
              <a:t>Beneficios para usuario y escuela</a:t>
            </a:r>
          </a:p>
          <a:p>
            <a:pPr lvl="1"/>
            <a:r>
              <a:rPr lang="es-ES_tradnl" sz="2000" dirty="0"/>
              <a:t>La aplicación será gratuita</a:t>
            </a:r>
          </a:p>
          <a:p>
            <a:pPr lvl="1"/>
            <a:r>
              <a:rPr lang="es-ES_tradnl" sz="2000" dirty="0"/>
              <a:t>No hay coste por las transacciones </a:t>
            </a:r>
          </a:p>
          <a:p>
            <a:pPr marL="457200" lvl="1" indent="0">
              <a:buNone/>
            </a:pPr>
            <a:r>
              <a:rPr lang="es-ES_tradnl" sz="2000" dirty="0"/>
              <a:t>    al usar </a:t>
            </a:r>
            <a:r>
              <a:rPr lang="es-ES_tradnl" sz="2000" dirty="0" err="1"/>
              <a:t>paypal.me</a:t>
            </a:r>
            <a:endParaRPr lang="es-ES_tradnl" sz="2000" dirty="0"/>
          </a:p>
          <a:p>
            <a:pPr lvl="1"/>
            <a:endParaRPr lang="es-ES_tradnl" sz="2000" dirty="0"/>
          </a:p>
          <a:p>
            <a:pPr marL="457200" lvl="1" indent="0">
              <a:buNone/>
            </a:pPr>
            <a:endParaRPr lang="es-ES_tradnl" sz="2000" dirty="0"/>
          </a:p>
          <a:p>
            <a:r>
              <a:rPr lang="es-ES_tradnl" sz="2400" dirty="0"/>
              <a:t>Impacto económico</a:t>
            </a:r>
          </a:p>
          <a:p>
            <a:pPr lvl="1"/>
            <a:r>
              <a:rPr lang="es-ES_tradnl" sz="2000" dirty="0"/>
              <a:t>Beneficios a través de posible publicidad</a:t>
            </a:r>
          </a:p>
          <a:p>
            <a:pPr lvl="1"/>
            <a:r>
              <a:rPr lang="es-ES_tradnl" sz="2000" dirty="0"/>
              <a:t>Ahorro en recursos materiales y humanos</a:t>
            </a:r>
          </a:p>
          <a:p>
            <a:pPr lvl="1"/>
            <a:endParaRPr lang="es-ES_tradnl" sz="2000" dirty="0"/>
          </a:p>
          <a:p>
            <a:pPr lvl="1"/>
            <a:endParaRPr lang="es-ES_tradnl" sz="2000" dirty="0"/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303AF035-0085-F14C-8FA0-4BFAD81880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326563"/>
              </p:ext>
            </p:extLst>
          </p:nvPr>
        </p:nvGraphicFramePr>
        <p:xfrm>
          <a:off x="6096000" y="2540560"/>
          <a:ext cx="540194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647">
                  <a:extLst>
                    <a:ext uri="{9D8B030D-6E8A-4147-A177-3AD203B41FA5}">
                      <a16:colId xmlns:a16="http://schemas.microsoft.com/office/drawing/2014/main" val="3694486425"/>
                    </a:ext>
                  </a:extLst>
                </a:gridCol>
                <a:gridCol w="1800647">
                  <a:extLst>
                    <a:ext uri="{9D8B030D-6E8A-4147-A177-3AD203B41FA5}">
                      <a16:colId xmlns:a16="http://schemas.microsoft.com/office/drawing/2014/main" val="432654941"/>
                    </a:ext>
                  </a:extLst>
                </a:gridCol>
                <a:gridCol w="1800647">
                  <a:extLst>
                    <a:ext uri="{9D8B030D-6E8A-4147-A177-3AD203B41FA5}">
                      <a16:colId xmlns:a16="http://schemas.microsoft.com/office/drawing/2014/main" val="320063388"/>
                    </a:ext>
                  </a:extLst>
                </a:gridCol>
              </a:tblGrid>
              <a:tr h="331050">
                <a:tc gridSpan="3"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Costes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013696"/>
                  </a:ext>
                </a:extLst>
              </a:tr>
              <a:tr h="5793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Hardware</a:t>
                      </a:r>
                    </a:p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/>
                        <a:t>Macbook</a:t>
                      </a:r>
                      <a:r>
                        <a:rPr lang="es-ES_trad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iPhone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443746"/>
                  </a:ext>
                </a:extLst>
              </a:tr>
              <a:tr h="10759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Software</a:t>
                      </a:r>
                    </a:p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Tiempo desarrollo MVP 40h</a:t>
                      </a:r>
                    </a:p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525" lvl="1" indent="0">
                        <a:tabLst/>
                      </a:pPr>
                      <a:r>
                        <a:rPr lang="es-ES_tradnl" dirty="0"/>
                        <a:t>Cuenta de </a:t>
                      </a:r>
                      <a:r>
                        <a:rPr lang="es-ES_tradnl" dirty="0" err="1"/>
                        <a:t>desarollador</a:t>
                      </a:r>
                      <a:r>
                        <a:rPr lang="es-ES_tradnl" dirty="0"/>
                        <a:t> 99$/</a:t>
                      </a:r>
                      <a:r>
                        <a:rPr lang="es-ES_tradnl" dirty="0" err="1"/>
                        <a:t>year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2345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3130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0174">
            <a:hlinkClick r:id="" action="ppaction://media"/>
            <a:extLst>
              <a:ext uri="{FF2B5EF4-FFF2-40B4-BE49-F238E27FC236}">
                <a16:creationId xmlns:a16="http://schemas.microsoft.com/office/drawing/2014/main" id="{3D93E22B-EE60-7C4F-ABF0-4AA9F93EE9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96580" y="142918"/>
            <a:ext cx="2722676" cy="5887087"/>
          </a:xfrm>
        </p:spPr>
      </p:pic>
    </p:spTree>
    <p:extLst>
      <p:ext uri="{BB962C8B-B14F-4D97-AF65-F5344CB8AC3E}">
        <p14:creationId xmlns:p14="http://schemas.microsoft.com/office/powerpoint/2010/main" val="1333418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5C909B-E58A-4E45-8E78-2FA7EF7DE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_tradnl" sz="4000" b="1" dirty="0"/>
              <a:t>Conclusiones – Líneas futuras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27BEFB-AA3C-A04F-804F-AC6558CB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8849"/>
            <a:ext cx="10515600" cy="3490913"/>
          </a:xfrm>
        </p:spPr>
        <p:txBody>
          <a:bodyPr>
            <a:normAutofit/>
          </a:bodyPr>
          <a:lstStyle/>
          <a:p>
            <a:r>
              <a:rPr lang="es-ES_tradnl" sz="2400" dirty="0"/>
              <a:t>Beneficios Directos</a:t>
            </a:r>
          </a:p>
          <a:p>
            <a:pPr lvl="1"/>
            <a:r>
              <a:rPr lang="es-ES_tradnl" sz="2000" dirty="0"/>
              <a:t>Tiempo de espera para comer </a:t>
            </a:r>
          </a:p>
          <a:p>
            <a:pPr lvl="1"/>
            <a:r>
              <a:rPr lang="es-ES_tradnl" sz="2000" dirty="0"/>
              <a:t>Ahorro en recursos humanos y materiales por parte de cafetería</a:t>
            </a:r>
          </a:p>
          <a:p>
            <a:pPr lvl="1"/>
            <a:r>
              <a:rPr lang="es-ES_tradnl" sz="2000" dirty="0"/>
              <a:t>Tiempo de espera para recoger pedidos en publicaciones</a:t>
            </a:r>
          </a:p>
          <a:p>
            <a:r>
              <a:rPr lang="es-ES_tradnl" sz="2400" dirty="0"/>
              <a:t>Desarrollos futuros</a:t>
            </a:r>
          </a:p>
          <a:p>
            <a:pPr lvl="1"/>
            <a:r>
              <a:rPr lang="es-ES_tradnl" sz="2000" dirty="0"/>
              <a:t>Server y API para recibir comandas-pedidos en cocina y publicaciones</a:t>
            </a:r>
          </a:p>
          <a:p>
            <a:pPr lvl="1"/>
            <a:r>
              <a:rPr lang="es-ES_tradnl" sz="2000" dirty="0"/>
              <a:t>Servicio Premium </a:t>
            </a:r>
            <a:r>
              <a:rPr lang="es-ES_tradnl" sz="2000" dirty="0" err="1"/>
              <a:t>take</a:t>
            </a:r>
            <a:r>
              <a:rPr lang="es-ES_tradnl" sz="2000" dirty="0"/>
              <a:t> </a:t>
            </a:r>
            <a:r>
              <a:rPr lang="es-ES_tradnl" sz="2000" dirty="0" err="1"/>
              <a:t>away</a:t>
            </a:r>
            <a:endParaRPr lang="es-ES_tradnl" sz="2400" dirty="0"/>
          </a:p>
          <a:p>
            <a:pPr lvl="1"/>
            <a:r>
              <a:rPr lang="es-ES_tradnl" sz="2000" dirty="0"/>
              <a:t>Desarrollo para dispositivos </a:t>
            </a:r>
            <a:r>
              <a:rPr lang="es-ES_tradnl" sz="2000" dirty="0" err="1"/>
              <a:t>android</a:t>
            </a:r>
            <a:endParaRPr lang="es-ES_tradnl" sz="2000" dirty="0"/>
          </a:p>
          <a:p>
            <a:pPr marL="0" indent="0">
              <a:buNone/>
            </a:pPr>
            <a:endParaRPr lang="es-ES_tradnl" sz="2400" dirty="0"/>
          </a:p>
          <a:p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28600653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315</Words>
  <Application>Microsoft Macintosh PowerPoint</Application>
  <PresentationFormat>Panorámica</PresentationFormat>
  <Paragraphs>95</Paragraphs>
  <Slides>6</Slides>
  <Notes>6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Teleco Emprende</vt:lpstr>
      <vt:lpstr>Planteamiento del problema de Cafetería - Publicaciones</vt:lpstr>
      <vt:lpstr>Presentación de PowerPoint</vt:lpstr>
      <vt:lpstr>Viabilidad Económica - Costes</vt:lpstr>
      <vt:lpstr>Presentación de PowerPoint</vt:lpstr>
      <vt:lpstr>Conclusiones – Líneas futuras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Presentacion</dc:title>
  <dc:creator>Usuario de Microsoft Office</dc:creator>
  <cp:lastModifiedBy>Usuario de Microsoft Office</cp:lastModifiedBy>
  <cp:revision>28</cp:revision>
  <dcterms:created xsi:type="dcterms:W3CDTF">2018-10-01T12:30:05Z</dcterms:created>
  <dcterms:modified xsi:type="dcterms:W3CDTF">2018-10-23T14:18:20Z</dcterms:modified>
</cp:coreProperties>
</file>

<file path=docProps/thumbnail.jpeg>
</file>